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058400" cx="77724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h4elmcUeRD6vds61hD2inqKw2F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F00AF21-878C-40CC-81D5-A84F014126B6}">
  <a:tblStyle styleId="{5F00AF21-878C-40CC-81D5-A84F014126B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C960503A-68DA-4783-8200-1A12EB62EFD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4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HelveticaNeue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03438" y="685800"/>
            <a:ext cx="26511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783715909_2_69:notes"/>
          <p:cNvSpPr/>
          <p:nvPr>
            <p:ph idx="2" type="sldImg"/>
          </p:nvPr>
        </p:nvSpPr>
        <p:spPr>
          <a:xfrm>
            <a:off x="2103438" y="685800"/>
            <a:ext cx="265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27783715909_2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g27783715909_2_6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7783715909_2_45:notes"/>
          <p:cNvSpPr/>
          <p:nvPr>
            <p:ph idx="2" type="sldImg"/>
          </p:nvPr>
        </p:nvSpPr>
        <p:spPr>
          <a:xfrm>
            <a:off x="2103438" y="685800"/>
            <a:ext cx="265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27783715909_2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g27783715909_2_4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/>
          <p:nvPr>
            <p:ph idx="2" type="sldImg"/>
          </p:nvPr>
        </p:nvSpPr>
        <p:spPr>
          <a:xfrm>
            <a:off x="2103438" y="685800"/>
            <a:ext cx="265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7783715909_2_139:notes"/>
          <p:cNvSpPr/>
          <p:nvPr>
            <p:ph idx="2" type="sldImg"/>
          </p:nvPr>
        </p:nvSpPr>
        <p:spPr>
          <a:xfrm>
            <a:off x="2103438" y="685800"/>
            <a:ext cx="265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27783715909_2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g27783715909_2_1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582930" y="3124624"/>
            <a:ext cx="6606540" cy="2156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165860" y="5699760"/>
            <a:ext cx="5440680" cy="257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567160" y="2168420"/>
            <a:ext cx="6638079" cy="6995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-760373" y="6142051"/>
            <a:ext cx="12586970" cy="1485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-3797815" y="4719810"/>
            <a:ext cx="12586970" cy="4330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613966" y="6463454"/>
            <a:ext cx="6606540" cy="19977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13966" y="4263180"/>
            <a:ext cx="660654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330597" y="3441277"/>
            <a:ext cx="2907903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3368040" y="3441277"/>
            <a:ext cx="2907904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388620" y="2251499"/>
            <a:ext cx="3434160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388620" y="3189817"/>
            <a:ext cx="3434160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3948272" y="2251499"/>
            <a:ext cx="3435509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3948272" y="3189817"/>
            <a:ext cx="3435509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388620" y="400473"/>
            <a:ext cx="2557066" cy="1704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3038792" y="400474"/>
            <a:ext cx="4344988" cy="8584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388620" y="2104814"/>
            <a:ext cx="2557066" cy="68802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1523445" y="7040880"/>
            <a:ext cx="4663440" cy="8312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1523445" y="898737"/>
            <a:ext cx="4663440" cy="603504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1523445" y="7872096"/>
            <a:ext cx="4663440" cy="1180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nssc_info@berkeley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mailto:nssc_info@berkeley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mailto:nssc_info@berkeley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g27783715909_2_69"/>
          <p:cNvPicPr preferRelativeResize="0"/>
          <p:nvPr/>
        </p:nvPicPr>
        <p:blipFill rotWithShape="1">
          <a:blip r:embed="rId3">
            <a:alphaModFix amt="20000"/>
          </a:blip>
          <a:srcRect b="0" l="51347" r="0" t="0"/>
          <a:stretch/>
        </p:blipFill>
        <p:spPr>
          <a:xfrm flipH="1">
            <a:off x="7052450" y="495300"/>
            <a:ext cx="719949" cy="128620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27783715909_2_69"/>
          <p:cNvSpPr/>
          <p:nvPr/>
        </p:nvSpPr>
        <p:spPr>
          <a:xfrm>
            <a:off x="-7350" y="9583625"/>
            <a:ext cx="7787100" cy="463800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5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91" name="Google Shape;91;g27783715909_2_69"/>
          <p:cNvGraphicFramePr/>
          <p:nvPr/>
        </p:nvGraphicFramePr>
        <p:xfrm>
          <a:off x="0" y="2164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{5F00AF21-878C-40CC-81D5-A84F014126B6}</a:tableStyleId>
              </a:tblPr>
              <a:tblGrid>
                <a:gridCol w="1378750"/>
                <a:gridCol w="3916200"/>
                <a:gridCol w="2477450"/>
              </a:tblGrid>
              <a:tr h="3797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(PDT)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TOPIC/EVENT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5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PRESENTER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94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r>
                        <a:t/>
                      </a:r>
                      <a:endParaRPr b="1" sz="3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r>
                        <a:t/>
                      </a:r>
                      <a:endParaRPr b="1" sz="3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"/>
                        <a:buFont typeface="Arial"/>
                        <a:buNone/>
                      </a:pPr>
                      <a:r>
                        <a:t/>
                      </a:r>
                      <a:endParaRPr sz="3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      8:30a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0"/>
                            </a:ext>
                          </a:extLst>
                        </a:rPr>
                        <a:t>Badging and Breakfast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US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Registration Location: Bldg. 66- 2nd Floor at the top of the Stairwell </a:t>
                      </a:r>
                      <a:endParaRPr i="1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i="1" sz="4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29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9:00a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Welcome, Introductions and Logistics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Dr. Bethany Goldblum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9: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05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Overview of the Nuclear Science and Security Consortium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Dr. Jasmina Vujic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74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9:30a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Lawrence Berkeley National Laboratory 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John Valentine (LBNL)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9: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Nuclear Cross Section Measurements at Crocker Nuclear Laboratory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Lena Korkeila (UCD)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97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05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Measurements and Reaction Modeling for Proton Bombardment on Natural Antimony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Catherine Apgar (UCB)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10:20a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Carbon-12 Inelastic Scattering Cross Sections with GENESIS Organic Scintillators</a:t>
                      </a:r>
                      <a:endParaRPr b="1" sz="11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Brady Buckley (AFIT)</a:t>
                      </a:r>
                      <a:endParaRPr sz="1100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10: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Lawrence Livermore National Laboratory 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Tomi Akindele (LLNL)</a:t>
                      </a:r>
                      <a:endParaRPr sz="1100" u="none" cap="none" strike="noStrike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10: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Physical Properties of Cu/Nb Nanolamellar Composites</a:t>
                      </a:r>
                      <a:endParaRPr i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Jared Justice (UNM)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baseline="30000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49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 Production Cross-Section Measurements and Target Development</a:t>
                      </a:r>
                      <a:endParaRPr b="1" sz="1100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Chloe Kleinfeldt (MSU)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27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Solvent Extraction of Th(IV) and U(VI) in HEH[EHP] from Nitric Acid Solutions: Speciation by FT-IR &amp; Low-Temperature NMR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Joel Castillo (UNLV)</a:t>
                      </a:r>
                      <a:endParaRPr sz="1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667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</a:t>
                      </a: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en-US" sz="1100" u="none" cap="none" strike="noStrike">
                          <a:solidFill>
                            <a:srgbClr val="021F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Consortium Picture</a:t>
                      </a:r>
                      <a:endParaRPr b="1" i="1" sz="1100" u="none" cap="none" strike="noStrike">
                        <a:solidFill>
                          <a:srgbClr val="021F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US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Location: TBA </a:t>
                      </a:r>
                      <a:endParaRPr i="1"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i="1"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i="1" sz="4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en-US" sz="1100" u="none" cap="none" strike="noStrike">
                          <a:solidFill>
                            <a:srgbClr val="021F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1"/>
                            </a:ext>
                          </a:extLst>
                        </a:rPr>
                        <a:t>Lunch</a:t>
                      </a:r>
                      <a:r>
                        <a:rPr b="1" i="1" lang="en-US" sz="1100" u="none" cap="none" strike="noStrike">
                          <a:solidFill>
                            <a:srgbClr val="021F3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b="1" i="1" sz="1100" u="none" cap="none" strike="noStrike">
                        <a:solidFill>
                          <a:srgbClr val="021F3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US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Location: Bldg. 66- Aud. and Room 316 </a:t>
                      </a:r>
                      <a:endParaRPr i="1" sz="1000" u="none" cap="none" strike="noStrike">
                        <a:solidFill>
                          <a:schemeClr val="accent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sp>
        <p:nvSpPr>
          <p:cNvPr id="92" name="Google Shape;92;g27783715909_2_69"/>
          <p:cNvSpPr txBox="1"/>
          <p:nvPr/>
        </p:nvSpPr>
        <p:spPr>
          <a:xfrm>
            <a:off x="29850" y="9625775"/>
            <a:ext cx="7712700" cy="3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Contact </a:t>
            </a:r>
            <a:r>
              <a:rPr b="1" i="0" lang="en-US" sz="1100" u="sng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nssc_info@berkeley.edu</a:t>
            </a:r>
            <a:r>
              <a:rPr b="1" i="0" lang="en-US" sz="11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with questions</a:t>
            </a:r>
            <a:endParaRPr b="1" i="0" sz="11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3" name="Google Shape;93;g27783715909_2_69"/>
          <p:cNvPicPr preferRelativeResize="0"/>
          <p:nvPr/>
        </p:nvPicPr>
        <p:blipFill rotWithShape="1">
          <a:blip r:embed="rId3">
            <a:alphaModFix amt="20000"/>
          </a:blip>
          <a:srcRect b="34102" l="24664" r="0" t="0"/>
          <a:stretch/>
        </p:blipFill>
        <p:spPr>
          <a:xfrm rot="-4367806">
            <a:off x="6625785" y="446042"/>
            <a:ext cx="1423885" cy="1104743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27783715909_2_69"/>
          <p:cNvSpPr/>
          <p:nvPr/>
        </p:nvSpPr>
        <p:spPr>
          <a:xfrm>
            <a:off x="0" y="1384650"/>
            <a:ext cx="7772400" cy="627900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5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5" name="Google Shape;95;g27783715909_2_69"/>
          <p:cNvSpPr txBox="1"/>
          <p:nvPr/>
        </p:nvSpPr>
        <p:spPr>
          <a:xfrm>
            <a:off x="22225" y="1384675"/>
            <a:ext cx="74496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FFD602"/>
                </a:solidFill>
                <a:latin typeface="Montserrat"/>
                <a:ea typeface="Montserrat"/>
                <a:cs typeface="Montserrat"/>
                <a:sym typeface="Montserrat"/>
              </a:rPr>
              <a:t>TUESDAY, OCTOBER  17TH, 2023</a:t>
            </a:r>
            <a:endParaRPr b="1" i="0" sz="1800" u="none" cap="none" strike="noStrike">
              <a:solidFill>
                <a:srgbClr val="FFD6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F1C232"/>
                </a:solidFill>
                <a:latin typeface="Montserrat"/>
                <a:ea typeface="Montserrat"/>
                <a:cs typeface="Montserrat"/>
                <a:sym typeface="Montserrat"/>
              </a:rPr>
              <a:t>LOCATION:</a:t>
            </a:r>
            <a:r>
              <a:rPr b="0" i="0" lang="en-US" sz="1800" u="none" cap="none" strike="noStrike">
                <a:solidFill>
                  <a:srgbClr val="F1C232"/>
                </a:solidFill>
                <a:latin typeface="Montserrat"/>
                <a:ea typeface="Montserrat"/>
                <a:cs typeface="Montserrat"/>
                <a:sym typeface="Montserrat"/>
              </a:rPr>
              <a:t> LBNL BUILDING 66</a:t>
            </a:r>
            <a:endParaRPr b="0" i="0" sz="1800" u="none" cap="none" strike="noStrike">
              <a:solidFill>
                <a:srgbClr val="FFD60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g27783715909_2_69"/>
          <p:cNvSpPr/>
          <p:nvPr/>
        </p:nvSpPr>
        <p:spPr>
          <a:xfrm>
            <a:off x="1" y="78425"/>
            <a:ext cx="77127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35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NUCLEAR SCIENCE AND SECURITY CONSORTIUM</a:t>
            </a:r>
            <a:endParaRPr b="0" i="0" sz="235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8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FALL WORKSHOP &amp; ADVISORY BOARD MEETING</a:t>
            </a:r>
            <a:endParaRPr b="1" i="0" sz="22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9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Google Shape;102;g27783715909_2_45"/>
          <p:cNvGraphicFramePr/>
          <p:nvPr/>
        </p:nvGraphicFramePr>
        <p:xfrm>
          <a:off x="0" y="2174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{5F00AF21-878C-40CC-81D5-A84F014126B6}</a:tableStyleId>
              </a:tblPr>
              <a:tblGrid>
                <a:gridCol w="1236250"/>
                <a:gridCol w="4277225"/>
                <a:gridCol w="2258925"/>
              </a:tblGrid>
              <a:tr h="4226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(PDT)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TOPIC/EVENT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PRESENTER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152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r>
                        <a:t/>
                      </a:r>
                      <a:endParaRPr b="1" sz="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r>
                        <a:t/>
                      </a:r>
                      <a:endParaRPr b="1" sz="2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Arial"/>
                        <a:buNone/>
                      </a:pPr>
                      <a:r>
                        <a:t/>
                      </a:r>
                      <a:endParaRPr sz="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  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12:50p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Los Alamos National Laboratory 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rgbClr val="28508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Tom Stockman (LANL)</a:t>
                      </a:r>
                      <a:endParaRPr sz="1100" u="none" cap="none" strike="noStrike">
                        <a:solidFill>
                          <a:srgbClr val="28508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82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1:10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Development of a separation procedure for a mock </a:t>
                      </a:r>
                      <a:r>
                        <a:rPr b="1" baseline="30000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224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 pigment sample for future nuclear forensic 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analyses</a:t>
                      </a: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2"/>
                            </a:ext>
                          </a:extLst>
                        </a:rPr>
                        <a:t> 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Jenna Garcia (TAMU)</a:t>
                      </a:r>
                      <a:endParaRPr b="1"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82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1:25p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Towards rigorous uncertainty quantification in nuclear data evaluation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3"/>
                            </a:ext>
                          </a:extLst>
                        </a:rPr>
                        <a:t>Noah Walton (UTK)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82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1:40p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"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381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Quantification of molten salt components for nonproliferation and material accountancy purposes</a:t>
                      </a:r>
                      <a:endParaRPr sz="11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Sasha Kennedy (UCB)</a:t>
                      </a:r>
                      <a:endParaRPr sz="1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82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1:55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Concluding Statement</a:t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Dr. Bethany Goldblum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43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2:00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2:30p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Board Shuttle to Poster Session Venue</a:t>
                      </a:r>
                      <a:endParaRPr b="1" i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US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Location: Outside of Bldg. 66</a:t>
                      </a:r>
                      <a:endParaRPr i="1"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i="1"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Poster Session</a:t>
                      </a:r>
                      <a:endParaRPr b="1" i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US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Etcheverry Breezeway, UC Berkeley Campus</a:t>
                      </a:r>
                      <a:endParaRPr b="1" i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98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505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   </a:t>
                      </a:r>
                      <a:r>
                        <a:rPr b="1"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:00p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1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Adjourn</a:t>
                      </a:r>
                      <a:endParaRPr b="1" i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780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i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03" name="Google Shape;103;g27783715909_2_45"/>
          <p:cNvPicPr preferRelativeResize="0"/>
          <p:nvPr/>
        </p:nvPicPr>
        <p:blipFill rotWithShape="1">
          <a:blip r:embed="rId3">
            <a:alphaModFix amt="20000"/>
          </a:blip>
          <a:srcRect b="0" l="51347" r="0" t="0"/>
          <a:stretch/>
        </p:blipFill>
        <p:spPr>
          <a:xfrm flipH="1">
            <a:off x="7052450" y="495300"/>
            <a:ext cx="719949" cy="1286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7783715909_2_45"/>
          <p:cNvPicPr preferRelativeResize="0"/>
          <p:nvPr/>
        </p:nvPicPr>
        <p:blipFill rotWithShape="1">
          <a:blip r:embed="rId3">
            <a:alphaModFix amt="20000"/>
          </a:blip>
          <a:srcRect b="34102" l="24664" r="0" t="0"/>
          <a:stretch/>
        </p:blipFill>
        <p:spPr>
          <a:xfrm rot="-4367806">
            <a:off x="6625785" y="446042"/>
            <a:ext cx="1423885" cy="1104743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g27783715909_2_45"/>
          <p:cNvSpPr/>
          <p:nvPr/>
        </p:nvSpPr>
        <p:spPr>
          <a:xfrm>
            <a:off x="0" y="1384650"/>
            <a:ext cx="7772400" cy="627900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5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" name="Google Shape;106;g27783715909_2_45"/>
          <p:cNvSpPr txBox="1"/>
          <p:nvPr/>
        </p:nvSpPr>
        <p:spPr>
          <a:xfrm>
            <a:off x="22225" y="1384675"/>
            <a:ext cx="74496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FFD602"/>
                </a:solidFill>
                <a:latin typeface="Montserrat"/>
                <a:ea typeface="Montserrat"/>
                <a:cs typeface="Montserrat"/>
                <a:sym typeface="Montserrat"/>
              </a:rPr>
              <a:t>TUESDAY, OCTOBER  17TH, 2023</a:t>
            </a:r>
            <a:endParaRPr b="1" i="0" sz="1800" u="none" cap="none" strike="noStrike">
              <a:solidFill>
                <a:srgbClr val="FFD6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F1C232"/>
                </a:solidFill>
                <a:latin typeface="Montserrat"/>
                <a:ea typeface="Montserrat"/>
                <a:cs typeface="Montserrat"/>
                <a:sym typeface="Montserrat"/>
              </a:rPr>
              <a:t>LOCATION:</a:t>
            </a:r>
            <a:r>
              <a:rPr b="0" i="0" lang="en-US" sz="1800" u="none" cap="none" strike="noStrike">
                <a:solidFill>
                  <a:srgbClr val="F1C232"/>
                </a:solidFill>
                <a:latin typeface="Montserrat"/>
                <a:ea typeface="Montserrat"/>
                <a:cs typeface="Montserrat"/>
                <a:sym typeface="Montserrat"/>
              </a:rPr>
              <a:t> LBNL BUILDING 66</a:t>
            </a:r>
            <a:endParaRPr b="0" i="0" sz="1800" u="none" cap="none" strike="noStrike">
              <a:solidFill>
                <a:srgbClr val="FFD60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g27783715909_2_45"/>
          <p:cNvSpPr/>
          <p:nvPr/>
        </p:nvSpPr>
        <p:spPr>
          <a:xfrm>
            <a:off x="1" y="78425"/>
            <a:ext cx="77127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35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NUCLEAR SCIENCE AND SECURITY CONSORTIUM</a:t>
            </a:r>
            <a:endParaRPr b="0" i="0" sz="235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8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FALL WORKSHOP &amp; ADVISORY BOARD MEETING</a:t>
            </a:r>
            <a:endParaRPr b="1" i="0" sz="22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9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g27783715909_2_45"/>
          <p:cNvSpPr/>
          <p:nvPr/>
        </p:nvSpPr>
        <p:spPr>
          <a:xfrm>
            <a:off x="-37200" y="9594600"/>
            <a:ext cx="7787100" cy="463800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5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9" name="Google Shape;109;g27783715909_2_45"/>
          <p:cNvSpPr txBox="1"/>
          <p:nvPr/>
        </p:nvSpPr>
        <p:spPr>
          <a:xfrm>
            <a:off x="0" y="9636750"/>
            <a:ext cx="7712700" cy="3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Contact </a:t>
            </a:r>
            <a:r>
              <a:rPr b="1" i="0" lang="en-US" sz="1100" u="sng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nssc_info@berkeley.edu</a:t>
            </a:r>
            <a:r>
              <a:rPr b="1" i="0" lang="en-US" sz="11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with questions</a:t>
            </a:r>
            <a:endParaRPr b="1" i="0" sz="11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2"/>
          <p:cNvGraphicFramePr/>
          <p:nvPr/>
        </p:nvGraphicFramePr>
        <p:xfrm>
          <a:off x="-12" y="195278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{C960503A-68DA-4783-8200-1A12EB62EFD2}</a:tableStyleId>
              </a:tblPr>
              <a:tblGrid>
                <a:gridCol w="971000"/>
                <a:gridCol w="4852675"/>
                <a:gridCol w="1948725"/>
              </a:tblGrid>
              <a:tr h="3630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POSTER </a:t>
                      </a:r>
                      <a:r>
                        <a:rPr i="0" lang="en-US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#</a:t>
                      </a:r>
                      <a:endParaRPr i="0" sz="1100" u="none" cap="none" strike="noStrike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POSTER TITLE</a:t>
                      </a:r>
                      <a:endParaRPr sz="1100" u="none" cap="none" strike="noStrike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PRESENTER</a:t>
                      </a:r>
                      <a:endParaRPr sz="1100" u="none" cap="none" strike="noStrike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7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Investigating e- Light Yield in Scintillating Media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Zachary McGuire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337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63500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Neutron detection based on scintillation in helium-4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Ryan Smith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99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High Resolution Measurements of the Temporal Response of Organic Scintillators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Jacob Sebastian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3880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Electrophoretic Deposition for Improved Trace Element Homogeneity in Silica Reference Materials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Peter Boone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99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Positional resolution via color gradient in UV-cured scintillators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Gregory Rose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3187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Precision Measurements of Fission-Product Beta Branching Ratios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Isabel Hernandez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r>
                        <a:rPr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Novel Uranium-Small Molecule Interactions, and Trace Element Identification In Taggant Samples By Synchrotron X-ray Techniques</a:t>
                      </a:r>
                      <a:endParaRPr b="1" sz="1000" u="none" cap="none" strike="noStrike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Joe Brackbill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3187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Safeguarding Protactinium through Surrogate Niobium Chemistry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Megan Schiferl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80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 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Isomer population control via direct irradiation of solid-density targets using a laser-plasma accelerator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Robert Jacob (UCB)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4195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﻿Extracting β-decay strengths from the decay of </a:t>
                      </a:r>
                      <a:r>
                        <a:rPr b="1" baseline="30000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73</a:t>
                      </a: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 using the Summing NaI (SuN) Total Absorption Spectrometer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Mejdi Mogannam (MSU)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4195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Constraining neutron-capture cross sections for the i-process for the </a:t>
                      </a:r>
                      <a:r>
                        <a:rPr b="1" baseline="30000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151−153</a:t>
                      </a: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Nd(n,γ)</a:t>
                      </a:r>
                      <a:r>
                        <a:rPr b="1" baseline="30000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152−154</a:t>
                      </a: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Nd reaction via the β-Oslo method”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Hannah Berg (MSU)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4941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Progress Towards a Single Atom Microscope (SAM) for Nuclear Astrophysics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Karina Martirosova (MSU)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880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Quantifying Uncertainty in Neutron Transport Codes for Nuclear Design Optimization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Lance Drouet (UTK)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3880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 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Fluorination of Precursor Materials for Actinide Nanostructures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Richard Haynes (UNLV)</a:t>
                      </a:r>
                      <a:endParaRPr sz="11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99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Characterizing optical filters and background in a pixelated BaF</a:t>
                      </a:r>
                      <a:r>
                        <a:rPr b="1" baseline="-25000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test bed</a:t>
                      </a:r>
                      <a:endParaRPr b="1" sz="10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Tyler Jordan (UCB)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2F3"/>
                    </a:solidFill>
                  </a:tcPr>
                </a:tc>
              </a:tr>
              <a:tr h="399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Argon Recoil Ionization and Scintillation from Electron Recoils</a:t>
                      </a:r>
                      <a:endParaRPr b="1"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Aaron Elersich (UCD)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99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Fast Source Localization through High-density-channel Scintillator-based Imager and Novel Statistical Imaging Algorithms</a:t>
                      </a:r>
                      <a:endParaRPr b="1"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John Leland (UIUC)</a:t>
                      </a: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2F3"/>
                    </a:solidFill>
                  </a:tcPr>
                </a:tc>
              </a:tr>
              <a:tr h="3994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Prototype Compact Double Scatter Neutron Camera</a:t>
                      </a:r>
                      <a:endParaRPr b="1" sz="1100" u="none" cap="none" strike="noStrike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91425" marL="91425" anchor="ctr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Rishita Khandwala (UCD)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116" name="Google Shape;116;p2"/>
          <p:cNvSpPr/>
          <p:nvPr/>
        </p:nvSpPr>
        <p:spPr>
          <a:xfrm>
            <a:off x="0" y="9261575"/>
            <a:ext cx="7772400" cy="796800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Even numbered posters must be staffed by students from </a:t>
            </a:r>
            <a:r>
              <a:rPr lang="en-US" sz="1100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US" sz="1100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0p – </a:t>
            </a:r>
            <a:r>
              <a:rPr lang="en-US" sz="1100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US" sz="1100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0p (PDT)</a:t>
            </a:r>
            <a:endParaRPr b="0" i="0" sz="1100" u="none" cap="none" strike="noStrike">
              <a:solidFill>
                <a:srgbClr val="FFFF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Odd numbered posters must be staffed by students from </a:t>
            </a:r>
            <a:r>
              <a:rPr lang="en-US" sz="1100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US" sz="1100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0p – </a:t>
            </a:r>
            <a:r>
              <a:rPr lang="en-US" sz="1100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US" sz="1100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US" sz="1100" u="none" cap="none" strike="noStrike">
                <a:solidFill>
                  <a:srgbClr val="FFFF00"/>
                </a:solidFill>
                <a:latin typeface="Montserrat"/>
                <a:ea typeface="Montserrat"/>
                <a:cs typeface="Montserrat"/>
                <a:sym typeface="Montserrat"/>
              </a:rPr>
              <a:t>0p (PDT)</a:t>
            </a:r>
            <a:endParaRPr b="0" i="0" sz="1100" u="none" cap="none" strike="noStrike">
              <a:solidFill>
                <a:srgbClr val="FFFF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en-US" sz="11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(The list of poster presentations continues on to the next page.)</a:t>
            </a:r>
            <a:endParaRPr b="0" i="1" sz="11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17" name="Google Shape;117;p2"/>
          <p:cNvPicPr preferRelativeResize="0"/>
          <p:nvPr/>
        </p:nvPicPr>
        <p:blipFill rotWithShape="1">
          <a:blip r:embed="rId3">
            <a:alphaModFix amt="20000"/>
          </a:blip>
          <a:srcRect b="0" l="51347" r="0" t="0"/>
          <a:stretch/>
        </p:blipFill>
        <p:spPr>
          <a:xfrm flipH="1">
            <a:off x="7052450" y="495300"/>
            <a:ext cx="719949" cy="1286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"/>
          <p:cNvPicPr preferRelativeResize="0"/>
          <p:nvPr/>
        </p:nvPicPr>
        <p:blipFill rotWithShape="1">
          <a:blip r:embed="rId3">
            <a:alphaModFix amt="20000"/>
          </a:blip>
          <a:srcRect b="34102" l="24664" r="0" t="0"/>
          <a:stretch/>
        </p:blipFill>
        <p:spPr>
          <a:xfrm rot="-4367806">
            <a:off x="6625785" y="446042"/>
            <a:ext cx="1423885" cy="110474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"/>
          <p:cNvSpPr/>
          <p:nvPr/>
        </p:nvSpPr>
        <p:spPr>
          <a:xfrm>
            <a:off x="0" y="1384650"/>
            <a:ext cx="7772400" cy="627900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5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22225" y="1384675"/>
            <a:ext cx="77724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FFD602"/>
                </a:solidFill>
                <a:latin typeface="Montserrat"/>
                <a:ea typeface="Montserrat"/>
                <a:cs typeface="Montserrat"/>
                <a:sym typeface="Montserrat"/>
              </a:rPr>
              <a:t>POSTER SESSION, October 17th, 2023</a:t>
            </a:r>
            <a:endParaRPr b="1" i="0" sz="1800" u="none" cap="none" strike="noStrike">
              <a:solidFill>
                <a:srgbClr val="FFD6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800" u="none" cap="none" strike="noStrike">
                <a:solidFill>
                  <a:srgbClr val="FFD602"/>
                </a:solidFill>
                <a:latin typeface="Montserrat"/>
                <a:ea typeface="Montserrat"/>
                <a:cs typeface="Montserrat"/>
                <a:sym typeface="Montserrat"/>
              </a:rPr>
              <a:t>LOCATION:</a:t>
            </a:r>
            <a:r>
              <a:rPr b="0" i="1" lang="en-US" sz="1800" u="none" cap="none" strike="noStrike">
                <a:solidFill>
                  <a:srgbClr val="FFD60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US" sz="1800">
                <a:solidFill>
                  <a:srgbClr val="FFD602"/>
                </a:solidFill>
                <a:latin typeface="Montserrat"/>
                <a:ea typeface="Montserrat"/>
                <a:cs typeface="Montserrat"/>
                <a:sym typeface="Montserrat"/>
              </a:rPr>
              <a:t>Etcheverry Breezeway, UC Berkeley Campus</a:t>
            </a:r>
            <a:endParaRPr b="1" sz="1800" u="none" cap="none" strike="noStrike">
              <a:solidFill>
                <a:srgbClr val="FFD60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0" y="78425"/>
            <a:ext cx="7712700" cy="12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35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NUCLEAR SCIENCE AND SECURITY CONSORTIUM</a:t>
            </a:r>
            <a:endParaRPr b="0" i="0" sz="235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8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FALL WORKSHOP &amp; ADVISORY BOARD MEETING</a:t>
            </a:r>
            <a:endParaRPr b="0" i="1" sz="19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g27783715909_2_139"/>
          <p:cNvPicPr preferRelativeResize="0"/>
          <p:nvPr/>
        </p:nvPicPr>
        <p:blipFill rotWithShape="1">
          <a:blip r:embed="rId3">
            <a:alphaModFix amt="20000"/>
          </a:blip>
          <a:srcRect b="0" l="51346" r="0" t="0"/>
          <a:stretch/>
        </p:blipFill>
        <p:spPr>
          <a:xfrm flipH="1">
            <a:off x="7052450" y="495300"/>
            <a:ext cx="719949" cy="1286201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27783715909_2_139"/>
          <p:cNvSpPr/>
          <p:nvPr/>
        </p:nvSpPr>
        <p:spPr>
          <a:xfrm>
            <a:off x="-7350" y="9667925"/>
            <a:ext cx="7787100" cy="379500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54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29" name="Google Shape;129;g27783715909_2_139"/>
          <p:cNvGraphicFramePr/>
          <p:nvPr/>
        </p:nvGraphicFramePr>
        <p:xfrm>
          <a:off x="0" y="1707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{5F00AF21-878C-40CC-81D5-A84F014126B6}</a:tableStyleId>
              </a:tblPr>
              <a:tblGrid>
                <a:gridCol w="1236250"/>
                <a:gridCol w="4310000"/>
                <a:gridCol w="2226150"/>
              </a:tblGrid>
              <a:tr h="4003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(PDT)</a:t>
                      </a:r>
                      <a:endParaRPr b="1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45725" marR="91450" marL="91450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TOPIC/EVENT</a:t>
                      </a:r>
                      <a:endParaRPr b="1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PRESENTER</a:t>
                      </a:r>
                      <a:endParaRPr b="1" i="0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7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  </a:t>
                      </a: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8:30a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Badging and Breakfast</a:t>
                      </a:r>
                      <a:endParaRPr b="1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82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9:00a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NSSC Education </a:t>
                      </a: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Nuclear Science, Technology, and Policy</a:t>
                      </a:r>
                      <a:endParaRPr b="1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5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Dr. Bethany Gol</a:t>
                      </a:r>
                      <a:r>
                        <a:rPr lang="en-US" sz="105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4"/>
                            </a:ext>
                          </a:extLst>
                        </a:rPr>
                        <a:t>dblum (</a:t>
                      </a:r>
                      <a:r>
                        <a:rPr lang="en-US" sz="105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UCB/LBNL)</a:t>
                      </a:r>
                      <a:endParaRPr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8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9:20a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Oak Ridge</a:t>
                      </a: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National</a:t>
                      </a: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Laboratory </a:t>
                      </a:r>
                      <a:endParaRPr b="1"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5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Benjamin </a:t>
                      </a:r>
                      <a:r>
                        <a:rPr lang="en-US" sz="105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Thomas (ORNL)</a:t>
                      </a:r>
                      <a:endParaRPr i="1" sz="105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8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9:40a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Effects of Incorporating Measured Data into a Reconstruction of Spent Fuel Pins</a:t>
                      </a:r>
                      <a:endParaRPr b="1"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5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Mairead Montague (UTK)</a:t>
                      </a:r>
                      <a:endParaRPr sz="105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8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9:55a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Effect of GARS Powder Size on ODS Steel Produced through Laser Powder Bed Fusion</a:t>
                      </a:r>
                      <a:endParaRPr b="1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5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5"/>
                            </a:ext>
                          </a:extLst>
                        </a:rPr>
                        <a:t>Matthew deJong (NCSU)</a:t>
                      </a:r>
                      <a:endParaRPr sz="105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8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10:10a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Sandia</a:t>
                      </a: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6"/>
                            </a:ext>
                          </a:extLst>
                        </a:rPr>
                        <a:t> National Laborator</a:t>
                      </a: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ies</a:t>
                      </a:r>
                      <a:endParaRPr sz="105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David Peters/Jon Zimmerman (SNL)</a:t>
                      </a:r>
                      <a:endParaRPr sz="105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18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10:30a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Radiation Transport in Stochastic Media: Variance Deconvolution</a:t>
                      </a:r>
                      <a:endParaRPr b="1"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5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Dominic Lioce (UCB)</a:t>
                      </a:r>
                      <a:endParaRPr sz="105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08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10:45a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Silicon Photomultiplier Characterization and Minimization of Cross-talk to Enable Radiation Detection in Harsh Environments</a:t>
                      </a:r>
                      <a:endParaRPr b="1" i="1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5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Jacob Fritchie (UIUC)</a:t>
                      </a:r>
                      <a:endParaRPr sz="1050" u="none" cap="none" strike="noStrike">
                        <a:solidFill>
                          <a:srgbClr val="98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880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11:00a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NSSC Alumni Panel</a:t>
                      </a:r>
                      <a:endParaRPr b="1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Featuring:</a:t>
                      </a:r>
                      <a:endParaRPr b="1"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95275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ontserrat"/>
                        <a:buChar char="●"/>
                      </a:pPr>
                      <a:r>
                        <a:rPr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Tomi Akindele (LLNL)</a:t>
                      </a:r>
                      <a:endParaRPr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95275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ontserrat"/>
                        <a:buChar char="●"/>
                      </a:pPr>
                      <a:r>
                        <a:rPr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Sandra Bogetic (UTK)</a:t>
                      </a:r>
                      <a:endParaRPr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95275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ontserrat"/>
                        <a:buChar char="●"/>
                      </a:pPr>
                      <a:r>
                        <a:rPr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Austin Mullen (LANL)</a:t>
                      </a:r>
                      <a:endParaRPr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95275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Montserrat"/>
                        <a:buChar char="●"/>
                      </a:pPr>
                      <a:r>
                        <a:rPr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Krystin Stiefel (ORNL)</a:t>
                      </a:r>
                      <a:endParaRPr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Moderator: Lee Bernstein (UCB)</a:t>
                      </a:r>
                      <a:endParaRPr b="1" sz="1050" u="none" cap="none" strike="noStrike">
                        <a:solidFill>
                          <a:srgbClr val="98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43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12:05p</a:t>
                      </a:r>
                      <a:endParaRPr b="1" sz="105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Concluding Statement</a:t>
                      </a:r>
                      <a:endParaRPr b="1" sz="105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>
                          <a:solidFill>
                            <a:srgbClr val="5D7AA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Dr. Jasmina Vujic (UCB)</a:t>
                      </a:r>
                      <a:endParaRPr sz="1050" u="none" cap="none" strike="noStrike">
                        <a:solidFill>
                          <a:srgbClr val="5D7AA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45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12:05p</a:t>
                      </a:r>
                      <a:endParaRPr b="1" sz="105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Lunch</a:t>
                      </a:r>
                      <a:endParaRPr i="1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 u="none" cap="none" strike="noStrike">
                        <a:solidFill>
                          <a:srgbClr val="98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182875" marL="182875">
                    <a:lnL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FEFE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30" name="Google Shape;130;g27783715909_2_139"/>
          <p:cNvSpPr txBox="1"/>
          <p:nvPr/>
        </p:nvSpPr>
        <p:spPr>
          <a:xfrm>
            <a:off x="98425" y="9639325"/>
            <a:ext cx="7657500" cy="3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Contact </a:t>
            </a:r>
            <a:r>
              <a:rPr b="1" i="0" lang="en-US" sz="1100" u="sng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nssc_info@berkeley.edu</a:t>
            </a:r>
            <a:r>
              <a:rPr b="1" i="0" lang="en-US" sz="11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with questions</a:t>
            </a:r>
            <a:endParaRPr b="1" i="0" sz="11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1" name="Google Shape;131;g27783715909_2_139"/>
          <p:cNvPicPr preferRelativeResize="0"/>
          <p:nvPr/>
        </p:nvPicPr>
        <p:blipFill rotWithShape="1">
          <a:blip r:embed="rId3">
            <a:alphaModFix amt="20000"/>
          </a:blip>
          <a:srcRect b="34101" l="24663" r="0" t="0"/>
          <a:stretch/>
        </p:blipFill>
        <p:spPr>
          <a:xfrm rot="-4367806">
            <a:off x="6560460" y="55305"/>
            <a:ext cx="1423885" cy="110474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27783715909_2_139"/>
          <p:cNvSpPr/>
          <p:nvPr/>
        </p:nvSpPr>
        <p:spPr>
          <a:xfrm>
            <a:off x="0" y="1079850"/>
            <a:ext cx="7772400" cy="627900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254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3" name="Google Shape;133;g27783715909_2_139"/>
          <p:cNvSpPr txBox="1"/>
          <p:nvPr/>
        </p:nvSpPr>
        <p:spPr>
          <a:xfrm>
            <a:off x="22225" y="1079875"/>
            <a:ext cx="74496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u="none" cap="none" strike="noStrike">
                <a:solidFill>
                  <a:srgbClr val="FFD602"/>
                </a:solidFill>
                <a:latin typeface="Montserrat"/>
                <a:ea typeface="Montserrat"/>
                <a:cs typeface="Montserrat"/>
                <a:sym typeface="Montserrat"/>
              </a:rPr>
              <a:t>Wednesday, OCTOBER  18TH, 2023</a:t>
            </a:r>
            <a:endParaRPr b="1" i="0" u="none" cap="none" strike="noStrike">
              <a:solidFill>
                <a:srgbClr val="FFD6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u="none" cap="none" strike="noStrike">
                <a:solidFill>
                  <a:srgbClr val="F1C232"/>
                </a:solidFill>
                <a:latin typeface="Montserrat"/>
                <a:ea typeface="Montserrat"/>
                <a:cs typeface="Montserrat"/>
                <a:sym typeface="Montserrat"/>
              </a:rPr>
              <a:t>LOCATION:</a:t>
            </a:r>
            <a:r>
              <a:rPr b="0" i="0" lang="en-US" u="none" cap="none" strike="noStrike">
                <a:solidFill>
                  <a:srgbClr val="F1C232"/>
                </a:solidFill>
                <a:latin typeface="Montserrat"/>
                <a:ea typeface="Montserrat"/>
                <a:cs typeface="Montserrat"/>
                <a:sym typeface="Montserrat"/>
              </a:rPr>
              <a:t> LBNL BUILDING 66</a:t>
            </a:r>
            <a:endParaRPr b="0" i="0" u="none" cap="none" strike="noStrike">
              <a:solidFill>
                <a:srgbClr val="FFD60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g27783715909_2_139"/>
          <p:cNvSpPr/>
          <p:nvPr/>
        </p:nvSpPr>
        <p:spPr>
          <a:xfrm>
            <a:off x="1" y="2225"/>
            <a:ext cx="77127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95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NUCLEAR SCIENCE AND SECURITY CONSORTIUM</a:t>
            </a:r>
            <a:endParaRPr b="0" i="0" sz="195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4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FALL WORKSHOP &amp; ADVISORY BOARD MEETING</a:t>
            </a:r>
            <a:endParaRPr b="1" i="0" sz="18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5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5" name="Google Shape;135;g27783715909_2_139"/>
          <p:cNvGraphicFramePr/>
          <p:nvPr/>
        </p:nvGraphicFramePr>
        <p:xfrm>
          <a:off x="68846" y="722586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{5F00AF21-878C-40CC-81D5-A84F014126B6}</a:tableStyleId>
              </a:tblPr>
              <a:tblGrid>
                <a:gridCol w="1147075"/>
                <a:gridCol w="2078250"/>
                <a:gridCol w="2252075"/>
                <a:gridCol w="2179950"/>
              </a:tblGrid>
              <a:tr h="591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i="0" sz="105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Afternoon Agenda for the External Advisory Board</a:t>
                      </a:r>
                      <a:endParaRPr b="1" i="0" sz="105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CC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Afternoon Agenda for NSSC Faculty and Lab Main Points of Contact</a:t>
                      </a:r>
                      <a:endParaRPr b="1" i="0" sz="105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7"/>
                            </a:ext>
                          </a:extLst>
                        </a:rPr>
                        <a:t>Afternoon Agenda for NSSC S</a:t>
                      </a: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8"/>
                            </a:ext>
                          </a:extLst>
                        </a:rPr>
                        <a:t>cholar</a:t>
                      </a:r>
                      <a:r>
                        <a:rPr b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9"/>
                            </a:ext>
                          </a:extLst>
                        </a:rPr>
                        <a:t>s</a:t>
                      </a: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and</a:t>
                      </a:r>
                      <a:r>
                        <a:rPr b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Laboratory Personnel</a:t>
                      </a:r>
                      <a:endParaRPr b="1" sz="105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940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1:</a:t>
                      </a: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05</a:t>
                      </a: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- 2:</a:t>
                      </a: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05</a:t>
                      </a: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i="0" sz="105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Closed Session: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i="0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10"/>
                            </a:ext>
                          </a:extLst>
                        </a:rPr>
                        <a:t>External Advisory Board</a:t>
                      </a:r>
                      <a:r>
                        <a:rPr i="0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ONLY</a:t>
                      </a:r>
                      <a:endParaRPr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  <a:extLst>
                            <a:ext uri="http://customooxmlschemas.google.com/">
                              <go:slidesCustomData xmlns:go="http://customooxmlschemas.google.com/" textRoundtripDataId="11"/>
                            </a:ext>
                          </a:extLst>
                        </a:rPr>
                        <a:t>Location</a:t>
                      </a:r>
                      <a:r>
                        <a:rPr i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</a:t>
                      </a:r>
                      <a:r>
                        <a:rPr i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i="1" lang="en-US" sz="105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66-Aud.</a:t>
                      </a:r>
                      <a:endParaRPr i="1" sz="105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CC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Strategic Planning Meeting</a:t>
                      </a:r>
                      <a:endParaRPr b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US" sz="105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Location: 66-Room 316.</a:t>
                      </a:r>
                      <a:endParaRPr i="1" sz="105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LBNL Lab Tours</a:t>
                      </a:r>
                      <a:endParaRPr b="1" sz="105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Location: Assemble outside Bldg. 66</a:t>
                      </a:r>
                      <a:endParaRPr i="1" sz="105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95275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50"/>
                        <a:buFont typeface="Montserrat"/>
                        <a:buChar char="●"/>
                      </a:pPr>
                      <a:r>
                        <a:rPr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Laser Lab</a:t>
                      </a:r>
                      <a:endParaRPr sz="105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95275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50"/>
                        <a:buFont typeface="Montserrat"/>
                        <a:buChar char="●"/>
                      </a:pPr>
                      <a:r>
                        <a:rPr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Heavy Element Research Laboratory </a:t>
                      </a:r>
                      <a:endParaRPr sz="105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95275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50"/>
                        <a:buFont typeface="Montserrat"/>
                        <a:buChar char="●"/>
                      </a:pPr>
                      <a:r>
                        <a:rPr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Applied Nuclear Physics Lab</a:t>
                      </a:r>
                      <a:endParaRPr sz="105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745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2:</a:t>
                      </a: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05</a:t>
                      </a: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- 3:</a:t>
                      </a:r>
                      <a:r>
                        <a:rPr b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05</a:t>
                      </a: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i="0" sz="105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External Advisory Board Outbrief</a:t>
                      </a:r>
                      <a:r>
                        <a:rPr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05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Location: </a:t>
                      </a:r>
                      <a:r>
                        <a:rPr i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66-Aud.</a:t>
                      </a:r>
                      <a:endParaRPr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CC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External</a:t>
                      </a:r>
                      <a:r>
                        <a:rPr b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Advisory Board Outbrief</a:t>
                      </a:r>
                      <a:r>
                        <a:rPr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-US" sz="105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Location: 66-Aud.</a:t>
                      </a:r>
                      <a:endParaRPr i="1" sz="105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2F3"/>
                    </a:solidFill>
                  </a:tcPr>
                </a:tc>
                <a:tc vMerge="1"/>
              </a:tr>
              <a:tr h="165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b="1" lang="en-US" sz="105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</a:t>
                      </a:r>
                      <a:r>
                        <a:rPr b="1" lang="en-US" sz="105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05</a:t>
                      </a:r>
                      <a:r>
                        <a:rPr b="1" lang="en-US" sz="105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i="0" sz="105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Calibri"/>
                        <a:buNone/>
                      </a:pPr>
                      <a:r>
                        <a:rPr i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Adjourn</a:t>
                      </a:r>
                      <a:endParaRPr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CCC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Calibri"/>
                        <a:buNone/>
                      </a:pPr>
                      <a:r>
                        <a:rPr i="1" lang="en-US" sz="10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Adjourn</a:t>
                      </a:r>
                      <a:endParaRPr i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Calibri"/>
                        <a:buNone/>
                      </a:pPr>
                      <a:r>
                        <a:rPr i="1" lang="en-US" sz="105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Adjourn</a:t>
                      </a:r>
                      <a:endParaRPr i="1" sz="105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136" name="Google Shape;136;g27783715909_2_139"/>
          <p:cNvSpPr/>
          <p:nvPr/>
        </p:nvSpPr>
        <p:spPr>
          <a:xfrm>
            <a:off x="5875" y="6807525"/>
            <a:ext cx="7787100" cy="471900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7" name="Google Shape;137;g27783715909_2_139"/>
          <p:cNvSpPr txBox="1"/>
          <p:nvPr/>
        </p:nvSpPr>
        <p:spPr>
          <a:xfrm>
            <a:off x="57925" y="6807525"/>
            <a:ext cx="6994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200" u="none" cap="none" strike="noStrike">
                <a:solidFill>
                  <a:srgbClr val="FFD602"/>
                </a:solidFill>
                <a:latin typeface="Montserrat"/>
                <a:ea typeface="Montserrat"/>
                <a:cs typeface="Montserrat"/>
                <a:sym typeface="Montserrat"/>
              </a:rPr>
              <a:t>WEDNESDAY, OCTOBER 18TH, 2023, AFTERNOON</a:t>
            </a:r>
            <a:endParaRPr b="1" i="0" sz="1200" u="none" cap="none" strike="noStrike">
              <a:solidFill>
                <a:srgbClr val="FFD60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none" cap="none" strike="noStrike">
                <a:solidFill>
                  <a:srgbClr val="FFD602"/>
                </a:solidFill>
                <a:latin typeface="Montserrat"/>
                <a:ea typeface="Montserrat"/>
                <a:cs typeface="Montserrat"/>
                <a:sym typeface="Montserrat"/>
              </a:rPr>
              <a:t>PARALLEL TRACKS FOR DIFFERENT AUDIENCES AS FOLLOWS</a:t>
            </a:r>
            <a:endParaRPr b="0" i="0" sz="1200" u="none" cap="none" strike="noStrike">
              <a:solidFill>
                <a:srgbClr val="FFD60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2016-06-18T05:45:52Z</dcterms:created>
  <dc:creator>Brisbois , Brooke R</dc:creator>
</cp:coreProperties>
</file>